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2" r:id="rId4"/>
    <p:sldId id="263" r:id="rId5"/>
    <p:sldId id="264" r:id="rId6"/>
    <p:sldId id="266" r:id="rId7"/>
    <p:sldId id="267" r:id="rId8"/>
    <p:sldId id="270" r:id="rId9"/>
    <p:sldId id="268" r:id="rId10"/>
    <p:sldId id="271" r:id="rId11"/>
    <p:sldId id="273" r:id="rId12"/>
    <p:sldId id="274" r:id="rId13"/>
    <p:sldId id="26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8710" autoAdjust="0"/>
  </p:normalViewPr>
  <p:slideViewPr>
    <p:cSldViewPr snapToGrid="0">
      <p:cViewPr varScale="1">
        <p:scale>
          <a:sx n="61" d="100"/>
          <a:sy n="61" d="100"/>
        </p:scale>
        <p:origin x="62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F302B-1672-4D83-972C-558A5365C0A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4A2EE-181A-4433-8353-887D30AA7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3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4.1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80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4.7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4.7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78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09-26: ~4.5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3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4.1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4.2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65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4.2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87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End</a:t>
            </a:r>
            <a:r>
              <a:rPr lang="en-US" altLang="ko-KR" baseline="0" dirty="0" smtClean="0"/>
              <a:t> of 4.3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10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On Discriminative vs. Generative classifiers: A comparison of logistic regression and naïve Bayes. Andrew Ng and Michael Jordan, 2001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End</a:t>
            </a:r>
            <a:r>
              <a:rPr lang="en-US" altLang="ko-KR" baseline="0" dirty="0" smtClean="0"/>
              <a:t> of 4.3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16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4.5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404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4.5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53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4.6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85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9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17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0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6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8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71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0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19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69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93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1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8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Conditional Random Field [3]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Joohyung Lee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8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4809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 CRF</a:t>
            </a:r>
            <a:br>
              <a:rPr lang="en-US" altLang="ko-KR" dirty="0"/>
            </a:br>
            <a:r>
              <a:rPr lang="en-US" altLang="ko-KR" sz="3100" dirty="0"/>
              <a:t> </a:t>
            </a:r>
            <a:r>
              <a:rPr lang="en-US" altLang="ko-KR" sz="3100" dirty="0" smtClean="0"/>
              <a:t>-Hidden </a:t>
            </a:r>
            <a:r>
              <a:rPr lang="en-US" altLang="ko-KR" sz="3100" dirty="0"/>
              <a:t>Markov model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4"/>
            <a:ext cx="5093676" cy="4687909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HMM: Inverted generative story</a:t>
            </a:r>
          </a:p>
          <a:p>
            <a:pPr lvl="1"/>
            <a:r>
              <a:rPr lang="en-US" altLang="ko-KR" dirty="0" smtClean="0"/>
              <a:t>Labels are produced first, which is then followed by the generation of the sequence of observations.</a:t>
            </a:r>
          </a:p>
          <a:p>
            <a:pPr lvl="2"/>
            <a:r>
              <a:rPr lang="en-US" altLang="ko-KR" dirty="0" smtClean="0"/>
              <a:t>Get P(</a:t>
            </a:r>
            <a:r>
              <a:rPr lang="en-US" altLang="ko-KR" dirty="0" err="1" smtClean="0"/>
              <a:t>X|y</a:t>
            </a:r>
            <a:r>
              <a:rPr lang="en-US" altLang="ko-KR" dirty="0" smtClean="0"/>
              <a:t>), get p(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 -&gt; get p(</a:t>
            </a:r>
            <a:r>
              <a:rPr lang="en-US" altLang="ko-KR" dirty="0" err="1" smtClean="0"/>
              <a:t>y|X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Get the loss: -log p(</a:t>
            </a:r>
            <a:r>
              <a:rPr lang="en-US" altLang="ko-KR" dirty="0" err="1" smtClean="0"/>
              <a:t>y|X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No more label bias problem</a:t>
            </a:r>
          </a:p>
          <a:p>
            <a:pPr lvl="1"/>
            <a:r>
              <a:rPr lang="en-US" altLang="ko-KR" dirty="0" smtClean="0"/>
              <a:t>Involves factor normalization, which adds much complexity on optimization of model.</a:t>
            </a:r>
          </a:p>
          <a:p>
            <a:pPr lvl="1"/>
            <a:r>
              <a:rPr lang="en-US" altLang="ko-KR" dirty="0" smtClean="0"/>
              <a:t>Finding pdf of the sequence of the observation x.</a:t>
            </a:r>
          </a:p>
          <a:p>
            <a:pPr lvl="2"/>
            <a:r>
              <a:rPr lang="en-US" altLang="ko-KR" dirty="0" smtClean="0"/>
              <a:t>CRF (MEMM?) sidestep this problem, since it is conditional problem, though it suffers the label bias problem</a:t>
            </a:r>
          </a:p>
          <a:p>
            <a:r>
              <a:rPr lang="en-US" altLang="ko-KR" dirty="0" smtClean="0"/>
              <a:t>Discriminative training of HMM is plausible (prevalent in the field of speech recognition) but harder than in case of Linear Chain CRF.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35" t="20637" r="26996" b="11611"/>
          <a:stretch/>
        </p:blipFill>
        <p:spPr>
          <a:xfrm>
            <a:off x="5931877" y="8546"/>
            <a:ext cx="6260123" cy="37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1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81312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Training CRF</a:t>
            </a:r>
            <a:br>
              <a:rPr lang="en-US" altLang="ko-KR" dirty="0" smtClean="0"/>
            </a:br>
            <a:r>
              <a:rPr lang="en-US" altLang="ko-KR" sz="3100" dirty="0" smtClean="0"/>
              <a:t> -General </a:t>
            </a:r>
            <a:r>
              <a:rPr lang="en-US" altLang="ko-KR" sz="3100" dirty="0"/>
              <a:t>conditional random </a:t>
            </a:r>
            <a:r>
              <a:rPr lang="en-US" altLang="ko-KR" sz="3100" dirty="0" smtClean="0"/>
              <a:t>field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4"/>
            <a:ext cx="5093676" cy="468790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CRF which is not needlessly linear chain</a:t>
            </a:r>
          </a:p>
          <a:p>
            <a:r>
              <a:rPr lang="en-US" altLang="ko-KR" dirty="0" smtClean="0"/>
              <a:t>Training: Gradient Descent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87" t="29546" r="25972" b="15128"/>
          <a:stretch/>
        </p:blipFill>
        <p:spPr>
          <a:xfrm>
            <a:off x="6679870" y="0"/>
            <a:ext cx="5512130" cy="26494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942" t="29546" r="29487" b="9267"/>
          <a:stretch/>
        </p:blipFill>
        <p:spPr>
          <a:xfrm>
            <a:off x="6679870" y="2649415"/>
            <a:ext cx="5512130" cy="3074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2235" t="29311" r="29926" b="11612"/>
          <a:stretch/>
        </p:blipFill>
        <p:spPr>
          <a:xfrm>
            <a:off x="416756" y="3228827"/>
            <a:ext cx="6164228" cy="33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3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813120" cy="13255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Training CRF</a:t>
            </a:r>
            <a:br>
              <a:rPr lang="en-US" altLang="ko-KR" dirty="0" smtClean="0"/>
            </a:br>
            <a:r>
              <a:rPr lang="en-US" altLang="ko-KR" sz="3100" dirty="0" smtClean="0"/>
              <a:t> -</a:t>
            </a:r>
            <a:r>
              <a:rPr lang="en-US" altLang="ko-KR" sz="3100" dirty="0" err="1" smtClean="0"/>
              <a:t>Pseudolikelihood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4"/>
            <a:ext cx="5093676" cy="468790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Pseudolikelihood</a:t>
            </a:r>
            <a:r>
              <a:rPr lang="en-US" altLang="ko-KR" dirty="0"/>
              <a:t>: Alternative to ML training of CRF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381" t="22724" r="31524" b="10534"/>
          <a:stretch/>
        </p:blipFill>
        <p:spPr>
          <a:xfrm>
            <a:off x="6942342" y="3530953"/>
            <a:ext cx="5212080" cy="32894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809" t="22571" r="29810" b="10076"/>
          <a:stretch/>
        </p:blipFill>
        <p:spPr>
          <a:xfrm>
            <a:off x="6942342" y="37578"/>
            <a:ext cx="5212080" cy="32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From “Neural Network” by Hugo </a:t>
            </a:r>
            <a:r>
              <a:rPr lang="en-US" altLang="ko-KR" dirty="0" err="1" smtClean="0"/>
              <a:t>Larochelle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Lec</a:t>
            </a:r>
            <a:r>
              <a:rPr lang="en-US" altLang="ko-KR" dirty="0" smtClean="0"/>
              <a:t> 4.1~4.8</a:t>
            </a:r>
          </a:p>
          <a:p>
            <a:r>
              <a:rPr lang="en-US" altLang="ko-KR" dirty="0"/>
              <a:t>https://www.youtube.com/user/hugolarochelle</a:t>
            </a:r>
          </a:p>
        </p:txBody>
      </p:sp>
    </p:spTree>
    <p:extLst>
      <p:ext uri="{BB962C8B-B14F-4D97-AF65-F5344CB8AC3E}">
        <p14:creationId xmlns:p14="http://schemas.microsoft.com/office/powerpoint/2010/main" val="18462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CRF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sz="2800" dirty="0" smtClean="0"/>
              <a:t>-Loss function (to train CRF)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499567" cy="241813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Previously</a:t>
            </a:r>
          </a:p>
          <a:p>
            <a:pPr lvl="1"/>
            <a:r>
              <a:rPr lang="en-US" altLang="ko-KR" dirty="0" smtClean="0"/>
              <a:t>Definition of Linear chain CRF.</a:t>
            </a:r>
          </a:p>
          <a:p>
            <a:pPr lvl="1"/>
            <a:r>
              <a:rPr lang="en-US" altLang="ko-KR" dirty="0" smtClean="0"/>
              <a:t>Trained network assumed</a:t>
            </a:r>
          </a:p>
          <a:p>
            <a:r>
              <a:rPr lang="en-US" altLang="ko-KR" dirty="0" smtClean="0"/>
              <a:t>Empirical risk minimization</a:t>
            </a:r>
          </a:p>
          <a:p>
            <a:pPr lvl="1"/>
            <a:r>
              <a:rPr lang="en-US" altLang="ko-KR" dirty="0" smtClean="0"/>
              <a:t>Machine Learning revisited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88" t="22982" r="27143" b="12081"/>
          <a:stretch/>
        </p:blipFill>
        <p:spPr>
          <a:xfrm>
            <a:off x="7337766" y="46891"/>
            <a:ext cx="4807341" cy="27570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381" t="22746" r="32858" b="11612"/>
          <a:stretch/>
        </p:blipFill>
        <p:spPr>
          <a:xfrm>
            <a:off x="7337766" y="2934009"/>
            <a:ext cx="4807341" cy="304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234" t="22513" r="35055" b="6923"/>
          <a:stretch/>
        </p:blipFill>
        <p:spPr>
          <a:xfrm>
            <a:off x="1570892" y="4069539"/>
            <a:ext cx="3964988" cy="27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3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CRF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sz="2800" dirty="0" smtClean="0"/>
              <a:t>-Loss function (to train CRF)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4"/>
            <a:ext cx="5260128" cy="415314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 CRF, we never compute the conditional probability for all the classes, but only the correct class since the computation is exponential and thus very heavy </a:t>
            </a:r>
          </a:p>
          <a:p>
            <a:r>
              <a:rPr lang="en-US" altLang="ko-KR" b="1" dirty="0" smtClean="0"/>
              <a:t>y</a:t>
            </a:r>
            <a:r>
              <a:rPr lang="en-US" altLang="ko-KR" dirty="0" smtClean="0"/>
              <a:t> in –log p(</a:t>
            </a:r>
            <a:r>
              <a:rPr lang="en-US" altLang="ko-KR" b="1" dirty="0" err="1" smtClean="0"/>
              <a:t>y</a:t>
            </a:r>
            <a:r>
              <a:rPr lang="en-US" altLang="ko-KR" dirty="0" err="1" smtClean="0"/>
              <a:t>|</a:t>
            </a:r>
            <a:r>
              <a:rPr lang="en-US" altLang="ko-KR" b="1" dirty="0" err="1" smtClean="0"/>
              <a:t>X</a:t>
            </a:r>
            <a:r>
              <a:rPr lang="en-US" altLang="ko-KR" dirty="0" smtClean="0"/>
              <a:t>) is true label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88" t="22278" r="29634" b="16301"/>
          <a:stretch/>
        </p:blipFill>
        <p:spPr>
          <a:xfrm>
            <a:off x="6098328" y="46892"/>
            <a:ext cx="6046780" cy="339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4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25022" cy="1325563"/>
          </a:xfrm>
        </p:spPr>
        <p:txBody>
          <a:bodyPr/>
          <a:lstStyle/>
          <a:p>
            <a:r>
              <a:rPr lang="en-US" altLang="ko-KR" dirty="0" smtClean="0"/>
              <a:t>Training CRF</a:t>
            </a:r>
            <a:br>
              <a:rPr lang="en-US" altLang="ko-KR" dirty="0" smtClean="0"/>
            </a:br>
            <a:r>
              <a:rPr lang="en-US" altLang="ko-KR" sz="3000" dirty="0"/>
              <a:t> -unary log-factor gradient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873668" cy="4351338"/>
          </a:xfrm>
        </p:spPr>
        <p:txBody>
          <a:bodyPr/>
          <a:lstStyle/>
          <a:p>
            <a:r>
              <a:rPr lang="en-US" altLang="ko-KR" dirty="0" smtClean="0"/>
              <a:t>Loss: negative log of the probability of the TRUE label sequence given the input sequence</a:t>
            </a:r>
          </a:p>
          <a:p>
            <a:r>
              <a:rPr lang="en-US" altLang="ko-KR" dirty="0" err="1" smtClean="0"/>
              <a:t>Yk</a:t>
            </a:r>
            <a:r>
              <a:rPr lang="en-US" altLang="ko-KR" dirty="0" smtClean="0"/>
              <a:t> is any class label so can be any (true/untrue)(observed/unobserved) class label</a:t>
            </a:r>
          </a:p>
          <a:p>
            <a:r>
              <a:rPr lang="en-US" altLang="ko-KR" dirty="0" smtClean="0"/>
              <a:t>Similar partial derivative to that of the 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836625" y="70339"/>
            <a:ext cx="5360574" cy="6587456"/>
            <a:chOff x="6836625" y="70339"/>
            <a:chExt cx="5360574" cy="6587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622" t="22278" r="31979" b="13956"/>
            <a:stretch/>
          </p:blipFill>
          <p:spPr>
            <a:xfrm>
              <a:off x="6836625" y="70339"/>
              <a:ext cx="5285037" cy="3125066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9305367" y="817387"/>
              <a:ext cx="1864412" cy="706613"/>
            </a:xfrm>
            <a:prstGeom prst="roundRect">
              <a:avLst/>
            </a:prstGeom>
            <a:noFill/>
            <a:ln w="889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-95" t="8399" r="17237" b="8095"/>
            <a:stretch/>
          </p:blipFill>
          <p:spPr>
            <a:xfrm>
              <a:off x="6836625" y="3328829"/>
              <a:ext cx="5285037" cy="3328966"/>
            </a:xfrm>
            <a:prstGeom prst="rect">
              <a:avLst/>
            </a:prstGeom>
          </p:spPr>
        </p:pic>
        <p:sp>
          <p:nvSpPr>
            <p:cNvPr id="6" name="굽은 화살표 5"/>
            <p:cNvSpPr/>
            <p:nvPr/>
          </p:nvSpPr>
          <p:spPr>
            <a:xfrm rot="5400000">
              <a:off x="9864129" y="2418223"/>
              <a:ext cx="3669600" cy="996541"/>
            </a:xfrm>
            <a:prstGeom prst="bentArrow">
              <a:avLst>
                <a:gd name="adj1" fmla="val 6928"/>
                <a:gd name="adj2" fmla="val 9337"/>
                <a:gd name="adj3" fmla="val 28614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2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598458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 CRF</a:t>
            </a:r>
            <a:br>
              <a:rPr lang="en-US" altLang="ko-KR" dirty="0"/>
            </a:br>
            <a:r>
              <a:rPr lang="en-US" altLang="ko-KR" sz="3100" dirty="0"/>
              <a:t> -unary log-factor gradient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598459" cy="184220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00" t="22724" r="24095" b="5657"/>
          <a:stretch/>
        </p:blipFill>
        <p:spPr>
          <a:xfrm>
            <a:off x="6436659" y="60959"/>
            <a:ext cx="5694381" cy="3448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380" t="22982" r="39012" b="33883"/>
          <a:stretch/>
        </p:blipFill>
        <p:spPr>
          <a:xfrm>
            <a:off x="6383058" y="3667828"/>
            <a:ext cx="5747982" cy="26440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649" t="22513" r="25824" b="20989"/>
          <a:stretch/>
        </p:blipFill>
        <p:spPr>
          <a:xfrm>
            <a:off x="205339" y="3667827"/>
            <a:ext cx="5902305" cy="28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0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598458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 CRF</a:t>
            </a:r>
            <a:br>
              <a:rPr lang="en-US" altLang="ko-KR" dirty="0"/>
            </a:br>
            <a:r>
              <a:rPr lang="en-US" altLang="ko-KR" sz="3100" dirty="0"/>
              <a:t> -pairwise log-factor gradient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5598459" cy="4687909"/>
          </a:xfrm>
        </p:spPr>
        <p:txBody>
          <a:bodyPr/>
          <a:lstStyle/>
          <a:p>
            <a:r>
              <a:rPr lang="en-US" altLang="ko-KR" dirty="0" smtClean="0"/>
              <a:t>Couldn’t apprehend the meaning…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380" t="22747" r="26118" b="7393"/>
          <a:stretch/>
        </p:blipFill>
        <p:spPr>
          <a:xfrm>
            <a:off x="6693010" y="46893"/>
            <a:ext cx="5452097" cy="33293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381" t="23216" r="30366" b="21927"/>
          <a:stretch/>
        </p:blipFill>
        <p:spPr>
          <a:xfrm>
            <a:off x="6693010" y="3660235"/>
            <a:ext cx="5452097" cy="27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8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4809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Training CRF</a:t>
            </a:r>
            <a:br>
              <a:rPr lang="en-US" altLang="ko-KR" dirty="0"/>
            </a:br>
            <a:r>
              <a:rPr lang="en-US" altLang="ko-KR" sz="3100" dirty="0"/>
              <a:t> -discriminative vs. generative learning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4"/>
            <a:ext cx="5093676" cy="4687909"/>
          </a:xfrm>
        </p:spPr>
        <p:txBody>
          <a:bodyPr/>
          <a:lstStyle/>
          <a:p>
            <a:r>
              <a:rPr lang="en-US" altLang="ko-KR" dirty="0" smtClean="0"/>
              <a:t>Due to the p(x) term which acts like a </a:t>
            </a:r>
            <a:r>
              <a:rPr lang="en-US" altLang="ko-KR" dirty="0" err="1" smtClean="0"/>
              <a:t>regularizer</a:t>
            </a:r>
            <a:r>
              <a:rPr lang="en-US" altLang="ko-KR" dirty="0" smtClean="0"/>
              <a:t>, discriminative learning fits better whereas generative learning makes some kind of smoothing.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527" t="22747" r="32271" b="27319"/>
          <a:stretch/>
        </p:blipFill>
        <p:spPr>
          <a:xfrm>
            <a:off x="6693009" y="70338"/>
            <a:ext cx="5428652" cy="2598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381" t="30140" r="32418" b="19114"/>
          <a:stretch/>
        </p:blipFill>
        <p:spPr>
          <a:xfrm>
            <a:off x="7941348" y="2696311"/>
            <a:ext cx="4180314" cy="2033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4432" t="36813" r="42235" b="20285"/>
          <a:stretch/>
        </p:blipFill>
        <p:spPr>
          <a:xfrm>
            <a:off x="7941348" y="4757288"/>
            <a:ext cx="4180313" cy="21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7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4809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Training CRF</a:t>
            </a:r>
            <a:br>
              <a:rPr lang="en-US" altLang="ko-KR" dirty="0"/>
            </a:br>
            <a:r>
              <a:rPr lang="en-US" altLang="ko-KR" sz="3100" dirty="0"/>
              <a:t> -maximum-entropy Markov model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4"/>
            <a:ext cx="5093676" cy="4687909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MEMM is different from CRF in that it is directed.</a:t>
            </a:r>
          </a:p>
          <a:p>
            <a:r>
              <a:rPr lang="en-US" altLang="ko-KR" dirty="0" smtClean="0"/>
              <a:t>Node: Random Variable.</a:t>
            </a:r>
          </a:p>
          <a:p>
            <a:r>
              <a:rPr lang="en-US" altLang="ko-KR" dirty="0" smtClean="0"/>
              <a:t>Directed edges illustrates generative story associated behind the model.</a:t>
            </a:r>
          </a:p>
          <a:p>
            <a:r>
              <a:rPr lang="en-US" altLang="ko-KR" dirty="0" smtClean="0"/>
              <a:t>Given the whole sequence, MEMM does not define the way that the input sequence was generated: conditional model W/O p(x) defined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68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4809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Training CRF</a:t>
            </a:r>
            <a:br>
              <a:rPr lang="en-US" altLang="ko-KR" dirty="0"/>
            </a:br>
            <a:r>
              <a:rPr lang="en-US" altLang="ko-KR" sz="3100" dirty="0"/>
              <a:t> -maximum-entropy Markov model</a:t>
            </a:r>
            <a:endParaRPr lang="ko-KR" altLang="en-US" sz="31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4"/>
            <a:ext cx="5093676" cy="468790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CRF: discriminatively trained(better way in case of abundant dataset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MEMM: Alternative to CRF for sequence classification</a:t>
            </a:r>
          </a:p>
          <a:p>
            <a:r>
              <a:rPr lang="en-US" altLang="ko-KR" dirty="0" smtClean="0"/>
              <a:t>HM: direction goes from the label to input</a:t>
            </a:r>
          </a:p>
          <a:p>
            <a:r>
              <a:rPr lang="en-US" altLang="ko-KR" dirty="0" smtClean="0"/>
              <a:t>MEMM: Do not define the distribution of the input, but just CRF over the label.</a:t>
            </a:r>
          </a:p>
          <a:p>
            <a:pPr lvl="1"/>
            <a:r>
              <a:rPr lang="en-US" altLang="ko-KR" dirty="0"/>
              <a:t>Not very hard to train</a:t>
            </a:r>
          </a:p>
          <a:p>
            <a:pPr lvl="1"/>
            <a:r>
              <a:rPr lang="en-US" altLang="ko-KR" dirty="0"/>
              <a:t>Label bias problem</a:t>
            </a:r>
          </a:p>
          <a:p>
            <a:pPr lvl="1"/>
            <a:r>
              <a:rPr lang="en-US" altLang="ko-KR" dirty="0"/>
              <a:t>Small purview</a:t>
            </a:r>
          </a:p>
          <a:p>
            <a:pPr lvl="1"/>
            <a:r>
              <a:rPr lang="en-US" altLang="ko-KR" dirty="0"/>
              <a:t>Easy to </a:t>
            </a:r>
            <a:r>
              <a:rPr lang="en-US" altLang="ko-KR" dirty="0" smtClean="0"/>
              <a:t>train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527" t="21340" r="24799" b="9502"/>
          <a:stretch/>
        </p:blipFill>
        <p:spPr>
          <a:xfrm>
            <a:off x="8323385" y="0"/>
            <a:ext cx="3868615" cy="2300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941" t="22044" r="27289" b="7626"/>
          <a:stretch/>
        </p:blipFill>
        <p:spPr>
          <a:xfrm>
            <a:off x="8323385" y="2300890"/>
            <a:ext cx="3868615" cy="24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38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19888</TotalTime>
  <Words>464</Words>
  <Application>Microsoft Office PowerPoint</Application>
  <PresentationFormat>와이드스크린</PresentationFormat>
  <Paragraphs>79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Conditional Random Field [3]</vt:lpstr>
      <vt:lpstr>Training CRF  -Loss function (to train CRF)</vt:lpstr>
      <vt:lpstr>Training CRF  -Loss function (to train CRF)</vt:lpstr>
      <vt:lpstr>Training CRF  -unary log-factor gradient</vt:lpstr>
      <vt:lpstr>Training CRF  -unary log-factor gradient</vt:lpstr>
      <vt:lpstr>Training CRF  -pairwise log-factor gradient</vt:lpstr>
      <vt:lpstr>Training CRF  -discriminative vs. generative learning</vt:lpstr>
      <vt:lpstr>Training CRF  -maximum-entropy Markov model</vt:lpstr>
      <vt:lpstr>Training CRF  -maximum-entropy Markov model</vt:lpstr>
      <vt:lpstr>Training CRF  -Hidden Markov model</vt:lpstr>
      <vt:lpstr>Training CRF  -General conditional random field</vt:lpstr>
      <vt:lpstr>Training CRF  -Pseudolikelihood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Random Field [1]</dc:title>
  <dc:creator>user</dc:creator>
  <cp:lastModifiedBy>Joohyung Lee</cp:lastModifiedBy>
  <cp:revision>512</cp:revision>
  <dcterms:created xsi:type="dcterms:W3CDTF">2017-07-10T00:45:12Z</dcterms:created>
  <dcterms:modified xsi:type="dcterms:W3CDTF">2019-03-15T07:19:46Z</dcterms:modified>
</cp:coreProperties>
</file>